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102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87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93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138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72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151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4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511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42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3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48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185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41222-2A1C-4650-B1FB-C4A8A84D69EB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C957E-F47A-448E-A4D1-61C186F6B8B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en-US" sz="7200" dirty="0" smtClean="0">
                <a:solidFill>
                  <a:srgbClr val="660066"/>
                </a:solidFill>
              </a:rPr>
              <a:t/>
            </a:r>
            <a:br>
              <a:rPr lang="en-GB" altLang="en-US" sz="7200" dirty="0" smtClean="0">
                <a:solidFill>
                  <a:srgbClr val="660066"/>
                </a:solidFill>
              </a:rPr>
            </a:br>
            <a:r>
              <a:rPr lang="en-GB" altLang="en-US" sz="7200" dirty="0" smtClean="0">
                <a:solidFill>
                  <a:srgbClr val="660066"/>
                </a:solidFill>
              </a:rPr>
              <a:t>Part </a:t>
            </a:r>
            <a:r>
              <a:rPr lang="en-GB" altLang="en-US" sz="7200" dirty="0">
                <a:solidFill>
                  <a:srgbClr val="660066"/>
                </a:solidFill>
              </a:rPr>
              <a:t>B:  </a:t>
            </a:r>
            <a:br>
              <a:rPr lang="en-GB" altLang="en-US" sz="7200" dirty="0">
                <a:solidFill>
                  <a:srgbClr val="660066"/>
                </a:solidFill>
              </a:rPr>
            </a:br>
            <a:r>
              <a:rPr lang="en-US" altLang="en-US" sz="7200" dirty="0" smtClean="0">
                <a:solidFill>
                  <a:srgbClr val="660066"/>
                </a:solidFill>
              </a:rPr>
              <a:t>Market-based finance</a:t>
            </a:r>
            <a:endParaRPr lang="en-GB" sz="72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78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5191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B.8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 smtClean="0">
                <a:solidFill>
                  <a:srgbClr val="660066"/>
                </a:solidFill>
              </a:rPr>
              <a:t>Market-based </a:t>
            </a:r>
            <a:r>
              <a:rPr lang="en-GB" altLang="en-US" sz="2400" dirty="0">
                <a:solidFill>
                  <a:srgbClr val="660066"/>
                </a:solidFill>
              </a:rPr>
              <a:t>finance is an important </a:t>
            </a:r>
            <a:r>
              <a:rPr lang="en-GB" altLang="en-US" sz="2400" dirty="0" smtClean="0">
                <a:solidFill>
                  <a:srgbClr val="660066"/>
                </a:solidFill>
              </a:rPr>
              <a:t>source of </a:t>
            </a:r>
            <a:r>
              <a:rPr lang="en-GB" altLang="en-US" sz="2400" dirty="0">
                <a:solidFill>
                  <a:srgbClr val="660066"/>
                </a:solidFill>
              </a:rPr>
              <a:t>financing for UK companies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 of England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Finance </a:t>
            </a:r>
            <a:r>
              <a:rPr lang="en-GB" sz="1000" dirty="0"/>
              <a:t>raised by PNFCs from UK MFIs and from capital markets. Data cover funds raised </a:t>
            </a:r>
            <a:r>
              <a:rPr lang="en-GB" sz="1000" dirty="0" smtClean="0"/>
              <a:t>in both </a:t>
            </a:r>
            <a:r>
              <a:rPr lang="en-GB" sz="1000" dirty="0"/>
              <a:t>sterling and foreign currency, converted to sterling. Seasonally adjusted. Bonds </a:t>
            </a:r>
            <a:r>
              <a:rPr lang="en-GB" sz="1000" dirty="0" smtClean="0"/>
              <a:t>and commercial </a:t>
            </a:r>
            <a:r>
              <a:rPr lang="en-GB" sz="1000" dirty="0"/>
              <a:t>paper are not seasonally adjusted</a:t>
            </a:r>
            <a:r>
              <a:rPr lang="en-GB" sz="1000" dirty="0" smtClean="0"/>
              <a:t>.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Market-based </a:t>
            </a:r>
            <a:r>
              <a:rPr lang="en-GB" sz="1000" dirty="0"/>
              <a:t>finance is composed of bonds, equities and commercial paper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Owing </a:t>
            </a:r>
            <a:r>
              <a:rPr lang="en-GB" sz="1000" dirty="0"/>
              <a:t>to the seasonal adjustment methodology, the total series may not equal the sum </a:t>
            </a:r>
            <a:r>
              <a:rPr lang="en-GB" sz="1000" dirty="0" smtClean="0"/>
              <a:t>of its </a:t>
            </a:r>
            <a:r>
              <a:rPr lang="en-GB" sz="1000" dirty="0"/>
              <a:t>components.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749469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/>
              <a:t>Net finance raised by UK private non-financial </a:t>
            </a:r>
            <a:r>
              <a:rPr lang="en-GB" altLang="en-US" sz="1800" dirty="0" smtClean="0"/>
              <a:t>corporations (</a:t>
            </a:r>
            <a:r>
              <a:rPr lang="en-GB" altLang="en-US" sz="1800" dirty="0"/>
              <a:t>PNFCs</a:t>
            </a:r>
            <a:r>
              <a:rPr lang="en-GB" altLang="en-US" sz="1800" dirty="0" smtClean="0"/>
              <a:t>)</a:t>
            </a:r>
            <a:r>
              <a:rPr lang="en-GB" altLang="en-US" sz="1800" baseline="30000" dirty="0" smtClean="0"/>
              <a:t>(a</a:t>
            </a:r>
            <a:r>
              <a:rPr lang="en-GB" altLang="en-US" sz="1800" baseline="30000" dirty="0"/>
              <a:t>)</a:t>
            </a:r>
          </a:p>
        </p:txBody>
      </p:sp>
      <p:pic>
        <p:nvPicPr>
          <p:cNvPr id="1026" name="Picture 2" descr="N:\SHARED\FSR\PNGs\Internet PNG and PDFs\Market based finance - Resillience 2\Chart B.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72" y="1196751"/>
            <a:ext cx="4627810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8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5191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B.9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Aggregate dealer leverage ratios </a:t>
            </a:r>
            <a:r>
              <a:rPr lang="en-GB" altLang="en-US" sz="2400" dirty="0" smtClean="0">
                <a:solidFill>
                  <a:srgbClr val="660066"/>
                </a:solidFill>
              </a:rPr>
              <a:t>have remained </a:t>
            </a:r>
            <a:r>
              <a:rPr lang="en-GB" altLang="en-US" sz="2400" dirty="0">
                <a:solidFill>
                  <a:srgbClr val="660066"/>
                </a:solidFill>
              </a:rPr>
              <a:t>high in the second half of 2016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61118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Banks’ published accounts, SNL Financial, The Banker Database and Bank </a:t>
            </a:r>
            <a:r>
              <a:rPr lang="en-GB" sz="1000" dirty="0" smtClean="0"/>
              <a:t>calculations.</a:t>
            </a:r>
            <a:br>
              <a:rPr lang="en-GB" sz="1000" dirty="0" smtClean="0"/>
            </a:b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Leverage </a:t>
            </a:r>
            <a:r>
              <a:rPr lang="en-GB" sz="1000" dirty="0"/>
              <a:t>ratio defined as reported Tier 1 capital (or common equity where not available</a:t>
            </a:r>
            <a:r>
              <a:rPr lang="en-GB" sz="1000" dirty="0" smtClean="0"/>
              <a:t>) divided </a:t>
            </a:r>
            <a:r>
              <a:rPr lang="en-GB" sz="1000" dirty="0"/>
              <a:t>by total assets, adjusted for accounting differences on a best-endeavours basis. </a:t>
            </a:r>
            <a:r>
              <a:rPr lang="en-GB" sz="1000" dirty="0" smtClean="0"/>
              <a:t>This accounting </a:t>
            </a:r>
            <a:r>
              <a:rPr lang="en-GB" sz="1000" dirty="0"/>
              <a:t>measure differs from regulatory leverage ratios</a:t>
            </a:r>
            <a:r>
              <a:rPr lang="en-GB" sz="1000" dirty="0" smtClean="0"/>
              <a:t>. </a:t>
            </a:r>
          </a:p>
          <a:p>
            <a:pPr marL="228600" indent="-228600">
              <a:buAutoNum type="alphaLcParenBoth"/>
            </a:pPr>
            <a:r>
              <a:rPr lang="en-GB" sz="1000" dirty="0" smtClean="0"/>
              <a:t>Dealers </a:t>
            </a:r>
            <a:r>
              <a:rPr lang="en-GB" sz="1000" dirty="0"/>
              <a:t>included are Bank of America Merrill Lynch, Barclays, BNP Paribas, Citigroup</a:t>
            </a:r>
            <a:r>
              <a:rPr lang="en-GB" sz="1000" dirty="0" smtClean="0"/>
              <a:t>, Credit </a:t>
            </a:r>
            <a:r>
              <a:rPr lang="en-GB" sz="1000" dirty="0" err="1"/>
              <a:t>Agricole</a:t>
            </a:r>
            <a:r>
              <a:rPr lang="en-GB" sz="1000" dirty="0"/>
              <a:t>, Credit Suisse, Deutsche Bank, Goldman Sachs, HSBC, JP </a:t>
            </a:r>
            <a:r>
              <a:rPr lang="en-GB" sz="1000" dirty="0" smtClean="0"/>
              <a:t>Morgan, Mitsubishi </a:t>
            </a:r>
            <a:r>
              <a:rPr lang="en-GB" sz="1000" dirty="0"/>
              <a:t>UFJ, Morgan Stanley, RBS, </a:t>
            </a:r>
            <a:r>
              <a:rPr lang="en-GB" sz="1000" dirty="0" err="1"/>
              <a:t>Société</a:t>
            </a:r>
            <a:r>
              <a:rPr lang="en-GB" sz="1000" dirty="0"/>
              <a:t> </a:t>
            </a:r>
            <a:r>
              <a:rPr lang="en-GB" sz="1000" dirty="0" err="1"/>
              <a:t>Générale</a:t>
            </a:r>
            <a:r>
              <a:rPr lang="en-GB" sz="1000" dirty="0"/>
              <a:t> and UBS. Pre-crisis data also </a:t>
            </a:r>
            <a:r>
              <a:rPr lang="en-GB" sz="1000" dirty="0" smtClean="0"/>
              <a:t>include Bear </a:t>
            </a:r>
            <a:r>
              <a:rPr lang="en-GB" sz="1000" dirty="0"/>
              <a:t>Stearns, Lehman Brothers and Merrill Lynch.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749468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Dealers’ leverage </a:t>
            </a:r>
            <a:r>
              <a:rPr lang="en-GB" sz="1800" dirty="0" smtClean="0"/>
              <a:t>ratios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)(b)</a:t>
            </a:r>
            <a:endParaRPr lang="en-GB" altLang="en-US" sz="1800" baseline="30000" dirty="0"/>
          </a:p>
        </p:txBody>
      </p:sp>
      <p:pic>
        <p:nvPicPr>
          <p:cNvPr id="2050" name="Picture 2" descr="N:\SHARED\FSR\PNGs\Internet PNG and PDFs\Market based finance - Resillience 2\Chart B.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46982"/>
            <a:ext cx="4756428" cy="429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4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5191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B.10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Dealers, who act as counterparties in </a:t>
            </a:r>
            <a:r>
              <a:rPr lang="en-GB" altLang="en-US" sz="2400" dirty="0" smtClean="0">
                <a:solidFill>
                  <a:srgbClr val="660066"/>
                </a:solidFill>
              </a:rPr>
              <a:t>repo trades</a:t>
            </a:r>
            <a:r>
              <a:rPr lang="en-GB" altLang="en-US" sz="2400" dirty="0">
                <a:solidFill>
                  <a:srgbClr val="660066"/>
                </a:solidFill>
              </a:rPr>
              <a:t>, appear to be less willing to offer repo facilities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6512" y="596147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A European asset manager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Each </a:t>
            </a:r>
            <a:r>
              <a:rPr lang="en-GB" sz="1000" dirty="0"/>
              <a:t>colour represents one repo counterparty, with eleven in total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65782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Proportion of cash balance placed in repo of a major </a:t>
            </a:r>
            <a:r>
              <a:rPr lang="en-GB" sz="1800" dirty="0" smtClean="0"/>
              <a:t>European asset </a:t>
            </a:r>
            <a:r>
              <a:rPr lang="en-GB" sz="1800" dirty="0"/>
              <a:t>manager, split by </a:t>
            </a:r>
            <a:r>
              <a:rPr lang="en-GB" sz="1800" dirty="0" smtClean="0"/>
              <a:t>counterparty</a:t>
            </a:r>
            <a:r>
              <a:rPr lang="en-GB" sz="1800" baseline="30000" dirty="0" smtClean="0"/>
              <a:t>(a)</a:t>
            </a:r>
            <a:endParaRPr lang="en-GB" altLang="en-US" sz="1800" baseline="30000" dirty="0"/>
          </a:p>
        </p:txBody>
      </p:sp>
      <p:pic>
        <p:nvPicPr>
          <p:cNvPr id="2" name="Picture 2" descr="N:\SHARED\FSR\PNGs\Internet PNG and PDFs\Market based finance - Resillience 2\Chart B.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51079"/>
            <a:ext cx="5060342" cy="4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-51918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B.11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For UK pension funds, the cost of </a:t>
            </a:r>
            <a:r>
              <a:rPr lang="en-GB" altLang="en-US" sz="2400" dirty="0" smtClean="0">
                <a:solidFill>
                  <a:srgbClr val="660066"/>
                </a:solidFill>
              </a:rPr>
              <a:t>borrowing cash </a:t>
            </a:r>
            <a:r>
              <a:rPr lang="en-GB" altLang="en-US" sz="2400" dirty="0">
                <a:solidFill>
                  <a:srgbClr val="660066"/>
                </a:solidFill>
              </a:rPr>
              <a:t>through repo has increased fourfold since 2014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5496" y="588946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Bloomberg, data collected from a number of asset managers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As </a:t>
            </a:r>
            <a:r>
              <a:rPr lang="en-GB" sz="1000" dirty="0"/>
              <a:t>implied by overnight index swap for the relevant term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5496" y="657825"/>
            <a:ext cx="9180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Gilt repo rates paid by a group of pension fund asset managers </a:t>
            </a:r>
            <a:r>
              <a:rPr lang="en-GB" sz="1800" dirty="0" smtClean="0"/>
              <a:t>in excess </a:t>
            </a:r>
            <a:r>
              <a:rPr lang="en-GB" sz="1800" dirty="0"/>
              <a:t>of expectations of policy interest </a:t>
            </a:r>
            <a:r>
              <a:rPr lang="en-GB" sz="1800" dirty="0" smtClean="0"/>
              <a:t>rates</a:t>
            </a:r>
            <a:r>
              <a:rPr lang="en-GB" sz="1800" baseline="30000" dirty="0" smtClean="0"/>
              <a:t>(a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4098" name="Picture 2" descr="N:\SHARED\FSR\PNGs\Internet PNG and PDFs\Market based finance - Resillience 2\Chart B.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484" y="1288630"/>
            <a:ext cx="5298819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14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16632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B.12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Overnight repo rates in Europe </a:t>
            </a:r>
            <a:r>
              <a:rPr lang="en-GB" altLang="en-US" sz="2400" dirty="0" smtClean="0">
                <a:solidFill>
                  <a:srgbClr val="660066"/>
                </a:solidFill>
              </a:rPr>
              <a:t>showed year-end </a:t>
            </a:r>
            <a:r>
              <a:rPr lang="en-GB" altLang="en-US" sz="2400" dirty="0">
                <a:solidFill>
                  <a:srgbClr val="660066"/>
                </a:solidFill>
              </a:rPr>
              <a:t>volatility</a:t>
            </a:r>
            <a:endParaRPr lang="en-US" altLang="en-US" sz="24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3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Bloomberg and Bank calculations.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6926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UK, French and German repo rates</a:t>
            </a:r>
            <a:endParaRPr lang="en-GB" altLang="en-US" sz="1800" baseline="30000" dirty="0"/>
          </a:p>
        </p:txBody>
      </p:sp>
      <p:pic>
        <p:nvPicPr>
          <p:cNvPr id="5122" name="Picture 2" descr="N:\SHARED\FSR\PNGs\Internet PNG and PDFs\Market based finance - Resillience 2\Chart B.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780" y="1435317"/>
            <a:ext cx="5152225" cy="425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1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3274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Chart B.13</a:t>
            </a:r>
            <a:r>
              <a:rPr lang="en-US" altLang="en-US" sz="2400" dirty="0" smtClean="0">
                <a:solidFill>
                  <a:srgbClr val="660066"/>
                </a:solidFill>
                <a:latin typeface="Arial" charset="0"/>
              </a:rPr>
              <a:t> </a:t>
            </a:r>
            <a:r>
              <a:rPr lang="en-GB" altLang="en-US" sz="2400" dirty="0">
                <a:solidFill>
                  <a:srgbClr val="660066"/>
                </a:solidFill>
              </a:rPr>
              <a:t>UK life insurers are increasingly investing </a:t>
            </a:r>
            <a:r>
              <a:rPr lang="en-GB" altLang="en-US" sz="2400" dirty="0" smtClean="0">
                <a:solidFill>
                  <a:srgbClr val="660066"/>
                </a:solidFill>
              </a:rPr>
              <a:t>in illiquid assets </a:t>
            </a:r>
            <a:r>
              <a:rPr lang="en-GB" altLang="en-US" sz="2400" baseline="30000" dirty="0" smtClean="0">
                <a:solidFill>
                  <a:srgbClr val="660066"/>
                </a:solidFill>
              </a:rPr>
              <a:t>(</a:t>
            </a:r>
            <a:r>
              <a:rPr lang="en-GB" altLang="en-US" sz="2400" baseline="30000" dirty="0">
                <a:solidFill>
                  <a:srgbClr val="660066"/>
                </a:solidFill>
              </a:rPr>
              <a:t>a)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735578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Sources: Solvency II submissions and Bank calculations</a:t>
            </a:r>
            <a:r>
              <a:rPr lang="en-GB" sz="1000" dirty="0" smtClean="0"/>
              <a:t>.</a:t>
            </a:r>
          </a:p>
          <a:p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Trend </a:t>
            </a:r>
            <a:r>
              <a:rPr lang="en-GB" sz="1000" dirty="0"/>
              <a:t>is also driven in part by insurers reclassifying illiquid </a:t>
            </a:r>
            <a:r>
              <a:rPr lang="en-GB" sz="1000" dirty="0" smtClean="0"/>
              <a:t>assets.</a:t>
            </a:r>
            <a:endParaRPr lang="en-GB" sz="1000" dirty="0"/>
          </a:p>
          <a:p>
            <a:pPr marL="228600" indent="-228600">
              <a:buAutoNum type="alphaLcParenBoth"/>
            </a:pPr>
            <a:r>
              <a:rPr lang="en-GB" sz="1000" dirty="0" smtClean="0"/>
              <a:t>Illiquid </a:t>
            </a:r>
            <a:r>
              <a:rPr lang="en-GB" sz="1000" dirty="0"/>
              <a:t>assets cover: direct property; mortgages and loans; and CIS real estate funds</a:t>
            </a:r>
            <a:r>
              <a:rPr lang="en-GB" sz="1000" dirty="0" smtClean="0"/>
              <a:t>.</a:t>
            </a:r>
          </a:p>
          <a:p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57150" y="692696"/>
            <a:ext cx="91805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dirty="0"/>
              <a:t>Stock of property-related non-linked illiquid assets during </a:t>
            </a:r>
            <a:r>
              <a:rPr lang="en-GB" sz="1800" dirty="0" smtClean="0"/>
              <a:t>2016</a:t>
            </a:r>
            <a:r>
              <a:rPr lang="en-GB" sz="1800" baseline="30000" dirty="0" smtClean="0"/>
              <a:t>(b</a:t>
            </a:r>
            <a:r>
              <a:rPr lang="en-GB" sz="1800" baseline="30000" dirty="0"/>
              <a:t>)</a:t>
            </a:r>
            <a:endParaRPr lang="en-GB" altLang="en-US" sz="1800" baseline="30000" dirty="0"/>
          </a:p>
        </p:txBody>
      </p:sp>
      <p:pic>
        <p:nvPicPr>
          <p:cNvPr id="6146" name="Picture 2" descr="N:\SHARED\FSR\PNGs\Internet PNG and PDFs\Market based finance - Resillience 2\Chart B.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055" y="1576556"/>
            <a:ext cx="4355872" cy="413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61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3274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en-US" sz="2400" b="1" dirty="0" smtClean="0">
                <a:solidFill>
                  <a:srgbClr val="660066"/>
                </a:solidFill>
              </a:rPr>
              <a:t>Table 1 </a:t>
            </a:r>
            <a:r>
              <a:rPr lang="en-GB" sz="2400" dirty="0"/>
              <a:t>Service characteristics of the renewed RTGS service</a:t>
            </a:r>
            <a:endParaRPr lang="en-US" altLang="en-US" sz="2400" baseline="30000" dirty="0">
              <a:solidFill>
                <a:srgbClr val="660066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7150" y="5995902"/>
            <a:ext cx="9144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GB" sz="1000" dirty="0"/>
              <a:t>Source: ‘A blueprint for a new RTGS service for the United Kingdom’; </a:t>
            </a:r>
            <a:r>
              <a:rPr lang="en-GB" sz="1000" dirty="0" smtClean="0"/>
              <a:t>www.bankofengland.co.uk/markets/Documents/paymentsystem/rtgsblueprint.pdf</a:t>
            </a:r>
            <a:r>
              <a:rPr lang="en-GB" sz="1000" dirty="0"/>
              <a:t>.</a:t>
            </a:r>
            <a:endParaRPr lang="en-GB" sz="100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709" y="1412776"/>
            <a:ext cx="6478040" cy="42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912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Financial Stability Report</TermName>
          <TermId xmlns="http://schemas.microsoft.com/office/infopath/2007/PartnerControls">a180c228-eda5-4443-a453-6247c88757ea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2017-06-26T23:00:00+00:00</PublishDate>
    <ContentReviewDate xmlns="http://schemas.microsoft.com/sharepoint/v3">1900-01-01T00:00:00+00:00</ContentReview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2017-06-27T09:30:00+00:00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3 Years</ArchivalChoice>
    <ArchivalDate xmlns="http://schemas.microsoft.com/sharepoint/v3" xsi:nil="true"/>
    <BOETwoLevelApprovalUnapprovedUrls xmlns="CEE65117-4BBE-4C9C-8465-20A300C4D3E5" xsi:nil="true"/>
    <TaxCatchAll xmlns="94fc26e6-6271-400d-888b-6bc5b0598690">
      <Value>52</Value>
    </TaxCatchAll>
  </documentManagement>
</p:properties>
</file>

<file path=customXml/itemProps1.xml><?xml version="1.0" encoding="utf-8"?>
<ds:datastoreItem xmlns:ds="http://schemas.openxmlformats.org/officeDocument/2006/customXml" ds:itemID="{0BCEDAD9-C79E-4944-A14E-BD43DE615AB9}"/>
</file>

<file path=customXml/itemProps2.xml><?xml version="1.0" encoding="utf-8"?>
<ds:datastoreItem xmlns:ds="http://schemas.openxmlformats.org/officeDocument/2006/customXml" ds:itemID="{CEF92748-FA7D-4D4E-BFBC-5713D9243287}"/>
</file>

<file path=customXml/itemProps3.xml><?xml version="1.0" encoding="utf-8"?>
<ds:datastoreItem xmlns:ds="http://schemas.openxmlformats.org/officeDocument/2006/customXml" ds:itemID="{84F8E9DB-3A31-40E9-BBEB-29899B1F80A7}"/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380</Words>
  <Application>Microsoft Office PowerPoint</Application>
  <PresentationFormat>On-screen Show (4:3)</PresentationFormat>
  <Paragraphs>34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Part B:   Market-based finance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Market-based finance</dc:title>
  <dc:creator>Savva, Stacey</dc:creator>
  <cp:lastModifiedBy>Munroe, Rosie</cp:lastModifiedBy>
  <cp:revision>5</cp:revision>
  <dcterms:created xsi:type="dcterms:W3CDTF">2017-06-26T10:35:02Z</dcterms:created>
  <dcterms:modified xsi:type="dcterms:W3CDTF">2017-06-26T18:43:34Z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0x010100EC4B7A2743FA39468C07943C26AE453C</vt:lpwstr>
  </property>
  <property fmtid="{D5CDD505-2E9C-101B-9397-08002B2CF9AE}" pid="3" name="BOETaxonomyField">
    <vt:lpwstr>52;#Financial Stability Report|a180c228-eda5-4443-a453-6247c88757ea</vt:lpwstr>
  </property>
  <property fmtid="{D5CDD505-2E9C-101B-9397-08002B2CF9AE}" pid="4" name="Order">
    <vt:r8>993700</vt:r8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</Properties>
</file>